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210 수퍼사이즈 Black Box" charset="1" panose="02020503020101020101"/>
      <p:regular r:id="rId10"/>
    </p:embeddedFont>
    <p:embeddedFont>
      <p:font typeface="210 수퍼사이즈 Black Box Italics" charset="1" panose="02020503020101020101"/>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Public Sans Thin" charset="1" panose="00000000000000000000"/>
      <p:regular r:id="rId16"/>
    </p:embeddedFont>
    <p:embeddedFont>
      <p:font typeface="Public Sans Thin Italics" charset="1" panose="00000000000000000000"/>
      <p:regular r:id="rId17"/>
    </p:embeddedFont>
    <p:embeddedFont>
      <p:font typeface="Public Sans Medium" charset="1" panose="00000000000000000000"/>
      <p:regular r:id="rId18"/>
    </p:embeddedFont>
    <p:embeddedFont>
      <p:font typeface="Public Sans Medium Italics" charset="1" panose="00000000000000000000"/>
      <p:regular r:id="rId19"/>
    </p:embeddedFont>
    <p:embeddedFont>
      <p:font typeface="Public Sans Heavy" charset="1" panose="00000000000000000000"/>
      <p:regular r:id="rId20"/>
    </p:embeddedFont>
    <p:embeddedFont>
      <p:font typeface="Public Sans Heavy Italics" charset="1" panose="00000000000000000000"/>
      <p:regular r:id="rId21"/>
    </p:embeddedFont>
    <p:embeddedFont>
      <p:font typeface="Inter" charset="1" panose="020B0502030000000004"/>
      <p:regular r:id="rId22"/>
    </p:embeddedFont>
    <p:embeddedFont>
      <p:font typeface="Inter Bold" charset="1" panose="020B0802030000000004"/>
      <p:regular r:id="rId23"/>
    </p:embeddedFont>
    <p:embeddedFont>
      <p:font typeface="Inter Italics" charset="1" panose="020B0502030000000004"/>
      <p:regular r:id="rId24"/>
    </p:embeddedFont>
    <p:embeddedFont>
      <p:font typeface="Inter Bold Italics" charset="1" panose="020B0802030000000004"/>
      <p:regular r:id="rId25"/>
    </p:embeddedFont>
    <p:embeddedFont>
      <p:font typeface="Inter Thin" charset="1" panose="020B0A02050000000004"/>
      <p:regular r:id="rId26"/>
    </p:embeddedFont>
    <p:embeddedFont>
      <p:font typeface="Inter Thin Italics" charset="1" panose="020B0A02050000000004"/>
      <p:regular r:id="rId27"/>
    </p:embeddedFont>
    <p:embeddedFont>
      <p:font typeface="Inter Extra-Light" charset="1" panose="02000503000000020004"/>
      <p:regular r:id="rId28"/>
    </p:embeddedFont>
    <p:embeddedFont>
      <p:font typeface="Inter Light" charset="1" panose="02000503000000020004"/>
      <p:regular r:id="rId29"/>
    </p:embeddedFont>
    <p:embeddedFont>
      <p:font typeface="Inter Medium" charset="1" panose="02000503000000020004"/>
      <p:regular r:id="rId30"/>
    </p:embeddedFont>
    <p:embeddedFont>
      <p:font typeface="Inter Semi-Bold" charset="1" panose="02000503000000020004"/>
      <p:regular r:id="rId31"/>
    </p:embeddedFont>
    <p:embeddedFont>
      <p:font typeface="Inter Ultra-Bold" charset="1" panose="02000503000000020004"/>
      <p:regular r:id="rId32"/>
    </p:embeddedFont>
    <p:embeddedFont>
      <p:font typeface="Inter Heavy" charset="1" panose="0200050300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Freeform 3" id="3"/>
          <p:cNvSpPr/>
          <p:nvPr/>
        </p:nvSpPr>
        <p:spPr>
          <a:xfrm flipH="false" flipV="false" rot="0">
            <a:off x="1028700" y="-2454322"/>
            <a:ext cx="25869719" cy="16296908"/>
          </a:xfrm>
          <a:custGeom>
            <a:avLst/>
            <a:gdLst/>
            <a:ahLst/>
            <a:cxnLst/>
            <a:rect r="r" b="b" t="t" l="l"/>
            <a:pathLst>
              <a:path h="16296908" w="25869719">
                <a:moveTo>
                  <a:pt x="0" y="0"/>
                </a:moveTo>
                <a:lnTo>
                  <a:pt x="25869719" y="0"/>
                </a:lnTo>
                <a:lnTo>
                  <a:pt x="25869719" y="16296907"/>
                </a:lnTo>
                <a:lnTo>
                  <a:pt x="0" y="16296907"/>
                </a:lnTo>
                <a:lnTo>
                  <a:pt x="0" y="0"/>
                </a:lnTo>
                <a:close/>
              </a:path>
            </a:pathLst>
          </a:custGeom>
          <a:blipFill>
            <a:blip r:embed="rId3"/>
            <a:stretch>
              <a:fillRect l="0" t="-9527" r="0" b="-9527"/>
            </a:stretch>
          </a:blipFill>
        </p:spPr>
      </p:sp>
      <p:sp>
        <p:nvSpPr>
          <p:cNvPr name="Freeform 4" id="4"/>
          <p:cNvSpPr/>
          <p:nvPr/>
        </p:nvSpPr>
        <p:spPr>
          <a:xfrm flipH="false" flipV="false" rot="0">
            <a:off x="0" y="0"/>
            <a:ext cx="7970805" cy="13842585"/>
          </a:xfrm>
          <a:custGeom>
            <a:avLst/>
            <a:gdLst/>
            <a:ahLst/>
            <a:cxnLst/>
            <a:rect r="r" b="b" t="t" l="l"/>
            <a:pathLst>
              <a:path h="13842585" w="7970805">
                <a:moveTo>
                  <a:pt x="0" y="0"/>
                </a:moveTo>
                <a:lnTo>
                  <a:pt x="7970805" y="0"/>
                </a:lnTo>
                <a:lnTo>
                  <a:pt x="7970805" y="13842585"/>
                </a:lnTo>
                <a:lnTo>
                  <a:pt x="0" y="13842585"/>
                </a:lnTo>
                <a:lnTo>
                  <a:pt x="0" y="0"/>
                </a:lnTo>
                <a:close/>
              </a:path>
            </a:pathLst>
          </a:custGeom>
          <a:blipFill>
            <a:blip r:embed="rId4"/>
            <a:stretch>
              <a:fillRect l="0" t="0" r="0" b="0"/>
            </a:stretch>
          </a:blipFill>
        </p:spPr>
      </p:sp>
      <p:sp>
        <p:nvSpPr>
          <p:cNvPr name="TextBox 5" id="5"/>
          <p:cNvSpPr txBox="true"/>
          <p:nvPr/>
        </p:nvSpPr>
        <p:spPr>
          <a:xfrm rot="0">
            <a:off x="724784" y="3917152"/>
            <a:ext cx="16838432" cy="3744460"/>
          </a:xfrm>
          <a:prstGeom prst="rect">
            <a:avLst/>
          </a:prstGeom>
        </p:spPr>
        <p:txBody>
          <a:bodyPr anchor="t" rtlCol="false" tIns="0" lIns="0" bIns="0" rIns="0">
            <a:spAutoFit/>
          </a:bodyPr>
          <a:lstStyle/>
          <a:p>
            <a:pPr algn="ctr">
              <a:lnSpc>
                <a:spcPts val="9671"/>
              </a:lnSpc>
            </a:pPr>
            <a:r>
              <a:rPr lang="en-US" sz="9768" spc="-341">
                <a:solidFill>
                  <a:srgbClr val="FFFFFF"/>
                </a:solidFill>
                <a:latin typeface="210 수퍼사이즈 Black Box"/>
              </a:rPr>
              <a:t>ZUKO: THE PATH TO REDEMPTION</a:t>
            </a:r>
          </a:p>
          <a:p>
            <a:pPr algn="ctr">
              <a:lnSpc>
                <a:spcPts val="9671"/>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TextBox 3" id="3"/>
          <p:cNvSpPr txBox="true"/>
          <p:nvPr/>
        </p:nvSpPr>
        <p:spPr>
          <a:xfrm rot="0">
            <a:off x="0" y="2141366"/>
            <a:ext cx="18170027" cy="4522841"/>
          </a:xfrm>
          <a:prstGeom prst="rect">
            <a:avLst/>
          </a:prstGeom>
        </p:spPr>
        <p:txBody>
          <a:bodyPr anchor="t" rtlCol="false" tIns="0" lIns="0" bIns="0" rIns="0">
            <a:spAutoFit/>
          </a:bodyPr>
          <a:lstStyle/>
          <a:p>
            <a:pPr algn="ctr">
              <a:lnSpc>
                <a:spcPts val="17523"/>
              </a:lnSpc>
            </a:pPr>
            <a:r>
              <a:rPr lang="en-US" sz="16849" spc="-1078">
                <a:solidFill>
                  <a:srgbClr val="FFFFFF"/>
                </a:solidFill>
                <a:latin typeface="Inter Bold"/>
              </a:rPr>
              <a:t>THX</a:t>
            </a:r>
          </a:p>
          <a:p>
            <a:pPr algn="ctr" marL="0" indent="0" lvl="0">
              <a:lnSpc>
                <a:spcPts val="17419"/>
              </a:lnSpc>
            </a:pPr>
            <a:r>
              <a:rPr lang="en-US" sz="16749" spc="-1071">
                <a:solidFill>
                  <a:srgbClr val="FFFFFF"/>
                </a:solidFill>
                <a:latin typeface="Inter Bold"/>
              </a:rPr>
              <a:t>FOR  ATTENTION!</a:t>
            </a:r>
          </a:p>
        </p:txBody>
      </p:sp>
      <p:sp>
        <p:nvSpPr>
          <p:cNvPr name="TextBox 4" id="4"/>
          <p:cNvSpPr txBox="true"/>
          <p:nvPr/>
        </p:nvSpPr>
        <p:spPr>
          <a:xfrm rot="0">
            <a:off x="11203216" y="9813169"/>
            <a:ext cx="7084784" cy="336361"/>
          </a:xfrm>
          <a:prstGeom prst="rect">
            <a:avLst/>
          </a:prstGeom>
        </p:spPr>
        <p:txBody>
          <a:bodyPr anchor="t" rtlCol="false" tIns="0" lIns="0" bIns="0" rIns="0">
            <a:spAutoFit/>
          </a:bodyPr>
          <a:lstStyle/>
          <a:p>
            <a:pPr algn="ctr">
              <a:lnSpc>
                <a:spcPts val="2563"/>
              </a:lnSpc>
            </a:pPr>
            <a:r>
              <a:rPr lang="en-US" sz="2288" spc="-146">
                <a:solidFill>
                  <a:srgbClr val="FFFFFF"/>
                </a:solidFill>
                <a:latin typeface="Inter"/>
              </a:rPr>
              <a:t>MADE BY RUSHAN SHAFEEV AND ARTEMY DADYKOV</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0111" r="0" b="-10111"/>
            </a:stretch>
          </a:blipFill>
        </p:spPr>
      </p:sp>
      <p:sp>
        <p:nvSpPr>
          <p:cNvPr name="TextBox 3" id="3"/>
          <p:cNvSpPr txBox="true"/>
          <p:nvPr/>
        </p:nvSpPr>
        <p:spPr>
          <a:xfrm rot="0">
            <a:off x="1028700" y="559252"/>
            <a:ext cx="14670241" cy="1517465"/>
          </a:xfrm>
          <a:prstGeom prst="rect">
            <a:avLst/>
          </a:prstGeom>
        </p:spPr>
        <p:txBody>
          <a:bodyPr anchor="t" rtlCol="false" tIns="0" lIns="0" bIns="0" rIns="0">
            <a:spAutoFit/>
          </a:bodyPr>
          <a:lstStyle/>
          <a:p>
            <a:pPr>
              <a:lnSpc>
                <a:spcPts val="11768"/>
              </a:lnSpc>
            </a:pPr>
            <a:r>
              <a:rPr lang="en-US" sz="10507" spc="-672">
                <a:solidFill>
                  <a:srgbClr val="FFFFFF"/>
                </a:solidFill>
                <a:latin typeface="Inter Bold"/>
              </a:rPr>
              <a:t>Идея проекта</a:t>
            </a:r>
          </a:p>
        </p:txBody>
      </p:sp>
      <p:grpSp>
        <p:nvGrpSpPr>
          <p:cNvPr name="Group 4" id="4"/>
          <p:cNvGrpSpPr>
            <a:grpSpLocks noChangeAspect="true"/>
          </p:cNvGrpSpPr>
          <p:nvPr/>
        </p:nvGrpSpPr>
        <p:grpSpPr>
          <a:xfrm rot="0">
            <a:off x="12993003" y="-441966"/>
            <a:ext cx="5962002" cy="11170932"/>
            <a:chOff x="0" y="0"/>
            <a:chExt cx="3388360" cy="6348730"/>
          </a:xfrm>
        </p:grpSpPr>
        <p:sp>
          <p:nvSpPr>
            <p:cNvPr name="Freeform 5" id="5"/>
            <p:cNvSpPr/>
            <p:nvPr/>
          </p:nvSpPr>
          <p:spPr>
            <a:xfrm flipH="false" flipV="false" rot="0">
              <a:off x="-452120" y="-452120"/>
              <a:ext cx="4292600" cy="7254240"/>
            </a:xfrm>
            <a:custGeom>
              <a:avLst/>
              <a:gdLst/>
              <a:ahLst/>
              <a:cxnLst/>
              <a:rect r="r" b="b" t="t" l="l"/>
              <a:pathLst>
                <a:path h="7254240" w="4292600">
                  <a:moveTo>
                    <a:pt x="3606800" y="2146300"/>
                  </a:moveTo>
                  <a:cubicBezTo>
                    <a:pt x="4292600" y="961390"/>
                    <a:pt x="3331210" y="0"/>
                    <a:pt x="2146300" y="685800"/>
                  </a:cubicBezTo>
                  <a:cubicBezTo>
                    <a:pt x="961390" y="0"/>
                    <a:pt x="0" y="961390"/>
                    <a:pt x="685800" y="2146300"/>
                  </a:cubicBezTo>
                  <a:cubicBezTo>
                    <a:pt x="323850" y="2772410"/>
                    <a:pt x="420370" y="3335020"/>
                    <a:pt x="767080" y="3627120"/>
                  </a:cubicBezTo>
                  <a:cubicBezTo>
                    <a:pt x="420370" y="3919220"/>
                    <a:pt x="323850" y="4481830"/>
                    <a:pt x="685800" y="5107940"/>
                  </a:cubicBezTo>
                  <a:cubicBezTo>
                    <a:pt x="0" y="6292850"/>
                    <a:pt x="961390" y="7254240"/>
                    <a:pt x="2146300" y="6568440"/>
                  </a:cubicBezTo>
                  <a:cubicBezTo>
                    <a:pt x="3331210" y="7254240"/>
                    <a:pt x="4292600" y="6292850"/>
                    <a:pt x="3606800" y="5107940"/>
                  </a:cubicBezTo>
                  <a:cubicBezTo>
                    <a:pt x="3968750" y="4481830"/>
                    <a:pt x="3872230" y="3919220"/>
                    <a:pt x="3525520" y="3627120"/>
                  </a:cubicBezTo>
                  <a:cubicBezTo>
                    <a:pt x="3872230" y="3335020"/>
                    <a:pt x="3968750" y="2771140"/>
                    <a:pt x="3606800" y="2146300"/>
                  </a:cubicBezTo>
                  <a:close/>
                </a:path>
              </a:pathLst>
            </a:custGeom>
            <a:solidFill>
              <a:srgbClr val="FFFFFF"/>
            </a:solidFill>
          </p:spPr>
        </p:sp>
        <p:sp>
          <p:nvSpPr>
            <p:cNvPr name="Freeform 6" id="6"/>
            <p:cNvSpPr/>
            <p:nvPr/>
          </p:nvSpPr>
          <p:spPr>
            <a:xfrm flipH="false" flipV="false" rot="0">
              <a:off x="-55880" y="16510"/>
              <a:ext cx="3498850" cy="6314440"/>
            </a:xfrm>
            <a:custGeom>
              <a:avLst/>
              <a:gdLst/>
              <a:ahLst/>
              <a:cxnLst/>
              <a:rect r="r" b="b" t="t" l="l"/>
              <a:pathLst>
                <a:path h="6314440" w="3498850">
                  <a:moveTo>
                    <a:pt x="2518410" y="6314440"/>
                  </a:moveTo>
                  <a:cubicBezTo>
                    <a:pt x="2277110" y="6314440"/>
                    <a:pt x="2012950" y="6235700"/>
                    <a:pt x="1756410" y="6087110"/>
                  </a:cubicBezTo>
                  <a:lnTo>
                    <a:pt x="1750060" y="6083300"/>
                  </a:lnTo>
                  <a:lnTo>
                    <a:pt x="1743710" y="6087110"/>
                  </a:lnTo>
                  <a:cubicBezTo>
                    <a:pt x="1487170" y="6235700"/>
                    <a:pt x="1223010" y="6314440"/>
                    <a:pt x="981710" y="6314440"/>
                  </a:cubicBezTo>
                  <a:cubicBezTo>
                    <a:pt x="638810" y="6314440"/>
                    <a:pt x="351790" y="6159500"/>
                    <a:pt x="195580" y="5887720"/>
                  </a:cubicBezTo>
                  <a:cubicBezTo>
                    <a:pt x="0" y="5549900"/>
                    <a:pt x="38100" y="5095240"/>
                    <a:pt x="299720" y="4643120"/>
                  </a:cubicBezTo>
                  <a:lnTo>
                    <a:pt x="303530" y="4636770"/>
                  </a:lnTo>
                  <a:lnTo>
                    <a:pt x="299720" y="4630420"/>
                  </a:lnTo>
                  <a:cubicBezTo>
                    <a:pt x="130810" y="4338320"/>
                    <a:pt x="53340" y="4042410"/>
                    <a:pt x="76200" y="3773170"/>
                  </a:cubicBezTo>
                  <a:cubicBezTo>
                    <a:pt x="97790" y="3528060"/>
                    <a:pt x="204470" y="3312160"/>
                    <a:pt x="378460" y="3167380"/>
                  </a:cubicBezTo>
                  <a:lnTo>
                    <a:pt x="389890" y="3157220"/>
                  </a:lnTo>
                  <a:lnTo>
                    <a:pt x="378460" y="3147060"/>
                  </a:lnTo>
                  <a:cubicBezTo>
                    <a:pt x="205740" y="3001010"/>
                    <a:pt x="97790" y="2786380"/>
                    <a:pt x="76200" y="2541270"/>
                  </a:cubicBezTo>
                  <a:cubicBezTo>
                    <a:pt x="53340" y="2273300"/>
                    <a:pt x="129540" y="1976120"/>
                    <a:pt x="299720" y="1682750"/>
                  </a:cubicBezTo>
                  <a:lnTo>
                    <a:pt x="303530" y="1676400"/>
                  </a:lnTo>
                  <a:lnTo>
                    <a:pt x="299720" y="1670050"/>
                  </a:lnTo>
                  <a:cubicBezTo>
                    <a:pt x="38100" y="1217930"/>
                    <a:pt x="0" y="764540"/>
                    <a:pt x="195580" y="426720"/>
                  </a:cubicBezTo>
                  <a:cubicBezTo>
                    <a:pt x="351790" y="154940"/>
                    <a:pt x="637540" y="0"/>
                    <a:pt x="980440" y="0"/>
                  </a:cubicBezTo>
                  <a:cubicBezTo>
                    <a:pt x="1221740" y="0"/>
                    <a:pt x="1485900" y="78740"/>
                    <a:pt x="1742440" y="227330"/>
                  </a:cubicBezTo>
                  <a:lnTo>
                    <a:pt x="1748790" y="231140"/>
                  </a:lnTo>
                  <a:lnTo>
                    <a:pt x="1755140" y="227330"/>
                  </a:lnTo>
                  <a:cubicBezTo>
                    <a:pt x="2011680" y="78740"/>
                    <a:pt x="2275840" y="0"/>
                    <a:pt x="2517140" y="0"/>
                  </a:cubicBezTo>
                  <a:cubicBezTo>
                    <a:pt x="2860040" y="0"/>
                    <a:pt x="3147060" y="154940"/>
                    <a:pt x="3303270" y="426720"/>
                  </a:cubicBezTo>
                  <a:cubicBezTo>
                    <a:pt x="3498850" y="764540"/>
                    <a:pt x="3460750" y="1219200"/>
                    <a:pt x="3199130" y="1671320"/>
                  </a:cubicBezTo>
                  <a:lnTo>
                    <a:pt x="3195320" y="1677670"/>
                  </a:lnTo>
                  <a:lnTo>
                    <a:pt x="3199130" y="1684020"/>
                  </a:lnTo>
                  <a:cubicBezTo>
                    <a:pt x="3368040" y="1977390"/>
                    <a:pt x="3445510" y="2273300"/>
                    <a:pt x="3422650" y="2542540"/>
                  </a:cubicBezTo>
                  <a:cubicBezTo>
                    <a:pt x="3401060" y="2787650"/>
                    <a:pt x="3294380" y="3003550"/>
                    <a:pt x="3120390" y="3148330"/>
                  </a:cubicBezTo>
                  <a:lnTo>
                    <a:pt x="3108960" y="3158490"/>
                  </a:lnTo>
                  <a:lnTo>
                    <a:pt x="3120390" y="3168650"/>
                  </a:lnTo>
                  <a:cubicBezTo>
                    <a:pt x="3293110" y="3314700"/>
                    <a:pt x="3401060" y="3529330"/>
                    <a:pt x="3422650" y="3774440"/>
                  </a:cubicBezTo>
                  <a:cubicBezTo>
                    <a:pt x="3445510" y="4042410"/>
                    <a:pt x="3369310" y="4339590"/>
                    <a:pt x="3199130" y="4632960"/>
                  </a:cubicBezTo>
                  <a:lnTo>
                    <a:pt x="3195320" y="4639310"/>
                  </a:lnTo>
                  <a:lnTo>
                    <a:pt x="3199130" y="4645660"/>
                  </a:lnTo>
                  <a:cubicBezTo>
                    <a:pt x="3460750" y="5099050"/>
                    <a:pt x="3498850" y="5552440"/>
                    <a:pt x="3303270" y="5890260"/>
                  </a:cubicBezTo>
                  <a:cubicBezTo>
                    <a:pt x="3148330" y="6159500"/>
                    <a:pt x="2861310" y="6314440"/>
                    <a:pt x="2518410" y="6314440"/>
                  </a:cubicBezTo>
                  <a:cubicBezTo>
                    <a:pt x="2518410" y="6314440"/>
                    <a:pt x="2518410" y="6314440"/>
                    <a:pt x="2518410" y="6314440"/>
                  </a:cubicBezTo>
                  <a:close/>
                </a:path>
              </a:pathLst>
            </a:custGeom>
            <a:blipFill>
              <a:blip r:embed="rId3"/>
              <a:stretch>
                <a:fillRect l="-97051" t="0" r="-53914" b="0"/>
              </a:stretch>
            </a:blipFill>
          </p:spPr>
        </p:sp>
      </p:grpSp>
      <p:sp>
        <p:nvSpPr>
          <p:cNvPr name="TextBox 7" id="7"/>
          <p:cNvSpPr txBox="true"/>
          <p:nvPr/>
        </p:nvSpPr>
        <p:spPr>
          <a:xfrm rot="0">
            <a:off x="1028700" y="3086753"/>
            <a:ext cx="12255603" cy="5675594"/>
          </a:xfrm>
          <a:prstGeom prst="rect">
            <a:avLst/>
          </a:prstGeom>
        </p:spPr>
        <p:txBody>
          <a:bodyPr anchor="t" rtlCol="false" tIns="0" lIns="0" bIns="0" rIns="0">
            <a:spAutoFit/>
          </a:bodyPr>
          <a:lstStyle/>
          <a:p>
            <a:pPr>
              <a:lnSpc>
                <a:spcPts val="4056"/>
              </a:lnSpc>
            </a:pPr>
            <a:r>
              <a:rPr lang="en-US" sz="3621" spc="-231">
                <a:solidFill>
                  <a:srgbClr val="FFFFFF"/>
                </a:solidFill>
                <a:latin typeface="Inter"/>
              </a:rPr>
              <a:t>Разработать игру “Zuko: The Path to Redemption”, которая представляет собой файтинг из 3 уровней</a:t>
            </a:r>
          </a:p>
          <a:p>
            <a:pPr>
              <a:lnSpc>
                <a:spcPts val="4056"/>
              </a:lnSpc>
            </a:pPr>
            <a:r>
              <a:rPr lang="en-US" sz="3621" spc="-231">
                <a:solidFill>
                  <a:srgbClr val="FFFFFF"/>
                </a:solidFill>
                <a:latin typeface="Inter"/>
              </a:rPr>
              <a:t>на каждом из которых игрок должен сразиться с разными противниками, управляя персонажем по имени Зуко. По мере прохождения игры персонаж должен развивать свои навыки, чтобы справиться с более сильными врагами на следующих уровнях. Игра создана для того, чтобы познакомить игроков с миром “Аватара”, а также предложить увлекательный геймплей любителям файтингов и фанатам “Аватар: Легенда об Аанге”.</a:t>
            </a:r>
          </a:p>
          <a:p>
            <a:pPr>
              <a:lnSpc>
                <a:spcPts val="405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111" r="0" b="-10111"/>
            </a:stretch>
          </a:blipFill>
        </p:spPr>
      </p:sp>
      <p:sp>
        <p:nvSpPr>
          <p:cNvPr name="TextBox 3" id="3"/>
          <p:cNvSpPr txBox="true"/>
          <p:nvPr/>
        </p:nvSpPr>
        <p:spPr>
          <a:xfrm rot="0">
            <a:off x="216223" y="575735"/>
            <a:ext cx="9363943" cy="1411036"/>
          </a:xfrm>
          <a:prstGeom prst="rect">
            <a:avLst/>
          </a:prstGeom>
        </p:spPr>
        <p:txBody>
          <a:bodyPr anchor="t" rtlCol="false" tIns="0" lIns="0" bIns="0" rIns="0">
            <a:spAutoFit/>
          </a:bodyPr>
          <a:lstStyle/>
          <a:p>
            <a:pPr>
              <a:lnSpc>
                <a:spcPts val="10879"/>
              </a:lnSpc>
            </a:pPr>
            <a:r>
              <a:rPr lang="en-US" sz="9713" spc="-621">
                <a:solidFill>
                  <a:srgbClr val="FFFFFF"/>
                </a:solidFill>
                <a:latin typeface="Inter Bold"/>
              </a:rPr>
              <a:t>Задачи проекта</a:t>
            </a:r>
          </a:p>
        </p:txBody>
      </p:sp>
      <p:grpSp>
        <p:nvGrpSpPr>
          <p:cNvPr name="Group 4" id="4"/>
          <p:cNvGrpSpPr/>
          <p:nvPr/>
        </p:nvGrpSpPr>
        <p:grpSpPr>
          <a:xfrm rot="0">
            <a:off x="216223" y="2811197"/>
            <a:ext cx="8176415" cy="3012252"/>
            <a:chOff x="0" y="0"/>
            <a:chExt cx="2403149" cy="885338"/>
          </a:xfrm>
        </p:grpSpPr>
        <p:sp>
          <p:nvSpPr>
            <p:cNvPr name="Freeform 5" id="5"/>
            <p:cNvSpPr/>
            <p:nvPr/>
          </p:nvSpPr>
          <p:spPr>
            <a:xfrm flipH="false" flipV="false" rot="0">
              <a:off x="0" y="0"/>
              <a:ext cx="2403149" cy="885338"/>
            </a:xfrm>
            <a:custGeom>
              <a:avLst/>
              <a:gdLst/>
              <a:ahLst/>
              <a:cxnLst/>
              <a:rect r="r" b="b" t="t" l="l"/>
              <a:pathLst>
                <a:path h="885338" w="2403149">
                  <a:moveTo>
                    <a:pt x="14203" y="0"/>
                  </a:moveTo>
                  <a:lnTo>
                    <a:pt x="2388946" y="0"/>
                  </a:lnTo>
                  <a:cubicBezTo>
                    <a:pt x="2392713" y="0"/>
                    <a:pt x="2396325" y="1496"/>
                    <a:pt x="2398989" y="4160"/>
                  </a:cubicBezTo>
                  <a:cubicBezTo>
                    <a:pt x="2401652" y="6823"/>
                    <a:pt x="2403149" y="10436"/>
                    <a:pt x="2403149" y="14203"/>
                  </a:cubicBezTo>
                  <a:lnTo>
                    <a:pt x="2403149" y="871135"/>
                  </a:lnTo>
                  <a:cubicBezTo>
                    <a:pt x="2403149" y="874902"/>
                    <a:pt x="2401652" y="878514"/>
                    <a:pt x="2398989" y="881178"/>
                  </a:cubicBezTo>
                  <a:cubicBezTo>
                    <a:pt x="2396325" y="883841"/>
                    <a:pt x="2392713" y="885338"/>
                    <a:pt x="2388946" y="885338"/>
                  </a:cubicBezTo>
                  <a:lnTo>
                    <a:pt x="14203" y="885338"/>
                  </a:lnTo>
                  <a:cubicBezTo>
                    <a:pt x="10436" y="885338"/>
                    <a:pt x="6823" y="883841"/>
                    <a:pt x="4160" y="881178"/>
                  </a:cubicBezTo>
                  <a:cubicBezTo>
                    <a:pt x="1496" y="878514"/>
                    <a:pt x="0" y="874902"/>
                    <a:pt x="0" y="871135"/>
                  </a:cubicBezTo>
                  <a:lnTo>
                    <a:pt x="0" y="14203"/>
                  </a:lnTo>
                  <a:cubicBezTo>
                    <a:pt x="0" y="10436"/>
                    <a:pt x="1496" y="6823"/>
                    <a:pt x="4160" y="4160"/>
                  </a:cubicBezTo>
                  <a:cubicBezTo>
                    <a:pt x="6823" y="1496"/>
                    <a:pt x="10436" y="0"/>
                    <a:pt x="14203" y="0"/>
                  </a:cubicBezTo>
                  <a:close/>
                </a:path>
              </a:pathLst>
            </a:custGeom>
            <a:solidFill>
              <a:srgbClr val="D61525"/>
            </a:solidFill>
          </p:spPr>
        </p:sp>
        <p:sp>
          <p:nvSpPr>
            <p:cNvPr name="TextBox 6" id="6"/>
            <p:cNvSpPr txBox="true"/>
            <p:nvPr/>
          </p:nvSpPr>
          <p:spPr>
            <a:xfrm>
              <a:off x="0" y="85725"/>
              <a:ext cx="2403149" cy="799613"/>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499782" y="3938302"/>
            <a:ext cx="2044154" cy="929492"/>
          </a:xfrm>
          <a:prstGeom prst="rect">
            <a:avLst/>
          </a:prstGeom>
        </p:spPr>
        <p:txBody>
          <a:bodyPr anchor="t" rtlCol="false" tIns="0" lIns="0" bIns="0" rIns="0">
            <a:spAutoFit/>
          </a:bodyPr>
          <a:lstStyle/>
          <a:p>
            <a:pPr>
              <a:lnSpc>
                <a:spcPts val="6998"/>
              </a:lnSpc>
            </a:pPr>
            <a:r>
              <a:rPr lang="en-US" sz="7289" spc="-196">
                <a:solidFill>
                  <a:srgbClr val="FFFFFF"/>
                </a:solidFill>
                <a:latin typeface="210 수퍼사이즈 Black Box"/>
              </a:rPr>
              <a:t>01.</a:t>
            </a:r>
          </a:p>
        </p:txBody>
      </p:sp>
      <p:grpSp>
        <p:nvGrpSpPr>
          <p:cNvPr name="Group 8" id="8"/>
          <p:cNvGrpSpPr/>
          <p:nvPr/>
        </p:nvGrpSpPr>
        <p:grpSpPr>
          <a:xfrm rot="0">
            <a:off x="8649946" y="2811197"/>
            <a:ext cx="8423441" cy="3012252"/>
            <a:chOff x="0" y="0"/>
            <a:chExt cx="2475753" cy="885338"/>
          </a:xfrm>
        </p:grpSpPr>
        <p:sp>
          <p:nvSpPr>
            <p:cNvPr name="Freeform 9" id="9"/>
            <p:cNvSpPr/>
            <p:nvPr/>
          </p:nvSpPr>
          <p:spPr>
            <a:xfrm flipH="false" flipV="false" rot="0">
              <a:off x="0" y="0"/>
              <a:ext cx="2475753" cy="885338"/>
            </a:xfrm>
            <a:custGeom>
              <a:avLst/>
              <a:gdLst/>
              <a:ahLst/>
              <a:cxnLst/>
              <a:rect r="r" b="b" t="t" l="l"/>
              <a:pathLst>
                <a:path h="885338" w="2475753">
                  <a:moveTo>
                    <a:pt x="13786" y="0"/>
                  </a:moveTo>
                  <a:lnTo>
                    <a:pt x="2461967" y="0"/>
                  </a:lnTo>
                  <a:cubicBezTo>
                    <a:pt x="2465623" y="0"/>
                    <a:pt x="2469130" y="1452"/>
                    <a:pt x="2471715" y="4038"/>
                  </a:cubicBezTo>
                  <a:cubicBezTo>
                    <a:pt x="2474301" y="6623"/>
                    <a:pt x="2475753" y="10130"/>
                    <a:pt x="2475753" y="13786"/>
                  </a:cubicBezTo>
                  <a:lnTo>
                    <a:pt x="2475753" y="871551"/>
                  </a:lnTo>
                  <a:cubicBezTo>
                    <a:pt x="2475753" y="879165"/>
                    <a:pt x="2469581" y="885338"/>
                    <a:pt x="2461967" y="885338"/>
                  </a:cubicBezTo>
                  <a:lnTo>
                    <a:pt x="13786" y="885338"/>
                  </a:lnTo>
                  <a:cubicBezTo>
                    <a:pt x="6172" y="885338"/>
                    <a:pt x="0" y="879165"/>
                    <a:pt x="0" y="871551"/>
                  </a:cubicBezTo>
                  <a:lnTo>
                    <a:pt x="0" y="13786"/>
                  </a:lnTo>
                  <a:cubicBezTo>
                    <a:pt x="0" y="6172"/>
                    <a:pt x="6172" y="0"/>
                    <a:pt x="13786" y="0"/>
                  </a:cubicBezTo>
                  <a:close/>
                </a:path>
              </a:pathLst>
            </a:custGeom>
            <a:solidFill>
              <a:srgbClr val="D61525"/>
            </a:solidFill>
          </p:spPr>
        </p:sp>
        <p:sp>
          <p:nvSpPr>
            <p:cNvPr name="TextBox 10" id="10"/>
            <p:cNvSpPr txBox="true"/>
            <p:nvPr/>
          </p:nvSpPr>
          <p:spPr>
            <a:xfrm>
              <a:off x="0" y="85725"/>
              <a:ext cx="2475753" cy="799613"/>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9214108" y="3938302"/>
            <a:ext cx="2044154" cy="929492"/>
          </a:xfrm>
          <a:prstGeom prst="rect">
            <a:avLst/>
          </a:prstGeom>
        </p:spPr>
        <p:txBody>
          <a:bodyPr anchor="t" rtlCol="false" tIns="0" lIns="0" bIns="0" rIns="0">
            <a:spAutoFit/>
          </a:bodyPr>
          <a:lstStyle/>
          <a:p>
            <a:pPr>
              <a:lnSpc>
                <a:spcPts val="6998"/>
              </a:lnSpc>
            </a:pPr>
            <a:r>
              <a:rPr lang="en-US" sz="7289" spc="-196">
                <a:solidFill>
                  <a:srgbClr val="FFFFFF"/>
                </a:solidFill>
                <a:latin typeface="210 수퍼사이즈 Black Box"/>
              </a:rPr>
              <a:t>02.</a:t>
            </a:r>
          </a:p>
        </p:txBody>
      </p:sp>
      <p:grpSp>
        <p:nvGrpSpPr>
          <p:cNvPr name="Group 12" id="12"/>
          <p:cNvGrpSpPr/>
          <p:nvPr/>
        </p:nvGrpSpPr>
        <p:grpSpPr>
          <a:xfrm rot="0">
            <a:off x="804142" y="6419850"/>
            <a:ext cx="8927777" cy="3088260"/>
            <a:chOff x="0" y="0"/>
            <a:chExt cx="2623984" cy="907678"/>
          </a:xfrm>
        </p:grpSpPr>
        <p:sp>
          <p:nvSpPr>
            <p:cNvPr name="Freeform 13" id="13"/>
            <p:cNvSpPr/>
            <p:nvPr/>
          </p:nvSpPr>
          <p:spPr>
            <a:xfrm flipH="false" flipV="false" rot="0">
              <a:off x="0" y="0"/>
              <a:ext cx="2623984" cy="907678"/>
            </a:xfrm>
            <a:custGeom>
              <a:avLst/>
              <a:gdLst/>
              <a:ahLst/>
              <a:cxnLst/>
              <a:rect r="r" b="b" t="t" l="l"/>
              <a:pathLst>
                <a:path h="907678" w="2623984">
                  <a:moveTo>
                    <a:pt x="13008" y="0"/>
                  </a:moveTo>
                  <a:lnTo>
                    <a:pt x="2610976" y="0"/>
                  </a:lnTo>
                  <a:cubicBezTo>
                    <a:pt x="2618160" y="0"/>
                    <a:pt x="2623984" y="5824"/>
                    <a:pt x="2623984" y="13008"/>
                  </a:cubicBezTo>
                  <a:lnTo>
                    <a:pt x="2623984" y="894670"/>
                  </a:lnTo>
                  <a:cubicBezTo>
                    <a:pt x="2623984" y="898120"/>
                    <a:pt x="2622613" y="901428"/>
                    <a:pt x="2620174" y="903868"/>
                  </a:cubicBezTo>
                  <a:cubicBezTo>
                    <a:pt x="2617734" y="906307"/>
                    <a:pt x="2614426" y="907678"/>
                    <a:pt x="2610976" y="907678"/>
                  </a:cubicBezTo>
                  <a:lnTo>
                    <a:pt x="13008" y="907678"/>
                  </a:lnTo>
                  <a:cubicBezTo>
                    <a:pt x="5824" y="907678"/>
                    <a:pt x="0" y="901854"/>
                    <a:pt x="0" y="894670"/>
                  </a:cubicBezTo>
                  <a:lnTo>
                    <a:pt x="0" y="13008"/>
                  </a:lnTo>
                  <a:cubicBezTo>
                    <a:pt x="0" y="5824"/>
                    <a:pt x="5824" y="0"/>
                    <a:pt x="13008" y="0"/>
                  </a:cubicBezTo>
                  <a:close/>
                </a:path>
              </a:pathLst>
            </a:custGeom>
            <a:solidFill>
              <a:srgbClr val="D61525"/>
            </a:solidFill>
          </p:spPr>
        </p:sp>
        <p:sp>
          <p:nvSpPr>
            <p:cNvPr name="TextBox 14" id="14"/>
            <p:cNvSpPr txBox="true"/>
            <p:nvPr/>
          </p:nvSpPr>
          <p:spPr>
            <a:xfrm>
              <a:off x="0" y="85725"/>
              <a:ext cx="2623984" cy="821953"/>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028700" y="7584959"/>
            <a:ext cx="2044154" cy="929492"/>
          </a:xfrm>
          <a:prstGeom prst="rect">
            <a:avLst/>
          </a:prstGeom>
        </p:spPr>
        <p:txBody>
          <a:bodyPr anchor="t" rtlCol="false" tIns="0" lIns="0" bIns="0" rIns="0">
            <a:spAutoFit/>
          </a:bodyPr>
          <a:lstStyle/>
          <a:p>
            <a:pPr>
              <a:lnSpc>
                <a:spcPts val="6998"/>
              </a:lnSpc>
            </a:pPr>
            <a:r>
              <a:rPr lang="en-US" sz="7289" spc="-196">
                <a:solidFill>
                  <a:srgbClr val="FFFFFF"/>
                </a:solidFill>
                <a:latin typeface="210 수퍼사이즈 Black Box"/>
              </a:rPr>
              <a:t>03.</a:t>
            </a:r>
          </a:p>
        </p:txBody>
      </p:sp>
      <p:sp>
        <p:nvSpPr>
          <p:cNvPr name="TextBox 16" id="16"/>
          <p:cNvSpPr txBox="true"/>
          <p:nvPr/>
        </p:nvSpPr>
        <p:spPr>
          <a:xfrm rot="0">
            <a:off x="11747003" y="3596161"/>
            <a:ext cx="4926755" cy="1166673"/>
          </a:xfrm>
          <a:prstGeom prst="rect">
            <a:avLst/>
          </a:prstGeom>
        </p:spPr>
        <p:txBody>
          <a:bodyPr anchor="t" rtlCol="false" tIns="0" lIns="0" bIns="0" rIns="0">
            <a:spAutoFit/>
          </a:bodyPr>
          <a:lstStyle/>
          <a:p>
            <a:pPr algn="just" marL="0" indent="0" lvl="0">
              <a:lnSpc>
                <a:spcPts val="4676"/>
              </a:lnSpc>
            </a:pPr>
            <a:r>
              <a:rPr lang="en-US" sz="3490" spc="-209">
                <a:solidFill>
                  <a:srgbClr val="FFFFFF"/>
                </a:solidFill>
                <a:latin typeface="Inter Medium"/>
              </a:rPr>
              <a:t>Создать игровой мир с тремя уровнями</a:t>
            </a:r>
          </a:p>
        </p:txBody>
      </p:sp>
      <p:grpSp>
        <p:nvGrpSpPr>
          <p:cNvPr name="Group 17" id="17"/>
          <p:cNvGrpSpPr/>
          <p:nvPr/>
        </p:nvGrpSpPr>
        <p:grpSpPr>
          <a:xfrm rot="0">
            <a:off x="10236186" y="6419850"/>
            <a:ext cx="7948390" cy="3088260"/>
            <a:chOff x="0" y="0"/>
            <a:chExt cx="2336130" cy="907678"/>
          </a:xfrm>
        </p:grpSpPr>
        <p:sp>
          <p:nvSpPr>
            <p:cNvPr name="Freeform 18" id="18"/>
            <p:cNvSpPr/>
            <p:nvPr/>
          </p:nvSpPr>
          <p:spPr>
            <a:xfrm flipH="false" flipV="false" rot="0">
              <a:off x="0" y="0"/>
              <a:ext cx="2336129" cy="907678"/>
            </a:xfrm>
            <a:custGeom>
              <a:avLst/>
              <a:gdLst/>
              <a:ahLst/>
              <a:cxnLst/>
              <a:rect r="r" b="b" t="t" l="l"/>
              <a:pathLst>
                <a:path h="907678" w="2336129">
                  <a:moveTo>
                    <a:pt x="14610" y="0"/>
                  </a:moveTo>
                  <a:lnTo>
                    <a:pt x="2321519" y="0"/>
                  </a:lnTo>
                  <a:cubicBezTo>
                    <a:pt x="2329588" y="0"/>
                    <a:pt x="2336129" y="6541"/>
                    <a:pt x="2336129" y="14610"/>
                  </a:cubicBezTo>
                  <a:lnTo>
                    <a:pt x="2336129" y="893067"/>
                  </a:lnTo>
                  <a:cubicBezTo>
                    <a:pt x="2336129" y="896942"/>
                    <a:pt x="2334590" y="900658"/>
                    <a:pt x="2331850" y="903398"/>
                  </a:cubicBezTo>
                  <a:cubicBezTo>
                    <a:pt x="2329110" y="906138"/>
                    <a:pt x="2325394" y="907678"/>
                    <a:pt x="2321519" y="907678"/>
                  </a:cubicBezTo>
                  <a:lnTo>
                    <a:pt x="14610" y="907678"/>
                  </a:lnTo>
                  <a:cubicBezTo>
                    <a:pt x="6541" y="907678"/>
                    <a:pt x="0" y="901136"/>
                    <a:pt x="0" y="893067"/>
                  </a:cubicBezTo>
                  <a:lnTo>
                    <a:pt x="0" y="14610"/>
                  </a:lnTo>
                  <a:cubicBezTo>
                    <a:pt x="0" y="6541"/>
                    <a:pt x="6541" y="0"/>
                    <a:pt x="14610" y="0"/>
                  </a:cubicBezTo>
                  <a:close/>
                </a:path>
              </a:pathLst>
            </a:custGeom>
            <a:solidFill>
              <a:srgbClr val="D61525"/>
            </a:solidFill>
          </p:spPr>
        </p:sp>
        <p:sp>
          <p:nvSpPr>
            <p:cNvPr name="TextBox 19" id="19"/>
            <p:cNvSpPr txBox="true"/>
            <p:nvPr/>
          </p:nvSpPr>
          <p:spPr>
            <a:xfrm>
              <a:off x="0" y="85725"/>
              <a:ext cx="2336130" cy="821953"/>
            </a:xfrm>
            <a:prstGeom prst="rect">
              <a:avLst/>
            </a:prstGeom>
          </p:spPr>
          <p:txBody>
            <a:bodyPr anchor="ctr" rtlCol="false" tIns="50800" lIns="50800" bIns="50800" rIns="50800"/>
            <a:lstStyle/>
            <a:p>
              <a:pPr algn="ctr">
                <a:lnSpc>
                  <a:spcPts val="1925"/>
                </a:lnSpc>
              </a:pPr>
            </a:p>
          </p:txBody>
        </p:sp>
      </p:grpSp>
      <p:sp>
        <p:nvSpPr>
          <p:cNvPr name="TextBox 20" id="20"/>
          <p:cNvSpPr txBox="true"/>
          <p:nvPr/>
        </p:nvSpPr>
        <p:spPr>
          <a:xfrm rot="0">
            <a:off x="10824105" y="7499585"/>
            <a:ext cx="2044154" cy="929492"/>
          </a:xfrm>
          <a:prstGeom prst="rect">
            <a:avLst/>
          </a:prstGeom>
        </p:spPr>
        <p:txBody>
          <a:bodyPr anchor="t" rtlCol="false" tIns="0" lIns="0" bIns="0" rIns="0">
            <a:spAutoFit/>
          </a:bodyPr>
          <a:lstStyle/>
          <a:p>
            <a:pPr>
              <a:lnSpc>
                <a:spcPts val="6998"/>
              </a:lnSpc>
            </a:pPr>
            <a:r>
              <a:rPr lang="en-US" sz="7289" spc="-196">
                <a:solidFill>
                  <a:srgbClr val="FFFFFF"/>
                </a:solidFill>
                <a:latin typeface="210 수퍼사이즈 Black Box"/>
              </a:rPr>
              <a:t>04.</a:t>
            </a:r>
          </a:p>
        </p:txBody>
      </p:sp>
      <p:sp>
        <p:nvSpPr>
          <p:cNvPr name="TextBox 21" id="21"/>
          <p:cNvSpPr txBox="true"/>
          <p:nvPr/>
        </p:nvSpPr>
        <p:spPr>
          <a:xfrm rot="0">
            <a:off x="12868259" y="6774250"/>
            <a:ext cx="5025637" cy="2454529"/>
          </a:xfrm>
          <a:prstGeom prst="rect">
            <a:avLst/>
          </a:prstGeom>
        </p:spPr>
        <p:txBody>
          <a:bodyPr anchor="t" rtlCol="false" tIns="0" lIns="0" bIns="0" rIns="0">
            <a:spAutoFit/>
          </a:bodyPr>
          <a:lstStyle/>
          <a:p>
            <a:pPr algn="just">
              <a:lnSpc>
                <a:spcPts val="4885"/>
              </a:lnSpc>
            </a:pPr>
            <a:r>
              <a:rPr lang="en-US" sz="3489" spc="-209">
                <a:solidFill>
                  <a:srgbClr val="FFFFFF"/>
                </a:solidFill>
                <a:latin typeface="Inter Medium"/>
              </a:rPr>
              <a:t>Добавить противников на каждом уровне и боевые сцены.</a:t>
            </a:r>
          </a:p>
          <a:p>
            <a:pPr algn="just" marL="0" indent="0" lvl="0">
              <a:lnSpc>
                <a:spcPts val="4885"/>
              </a:lnSpc>
            </a:pPr>
          </a:p>
        </p:txBody>
      </p:sp>
      <p:sp>
        <p:nvSpPr>
          <p:cNvPr name="TextBox 22" id="22"/>
          <p:cNvSpPr txBox="true"/>
          <p:nvPr/>
        </p:nvSpPr>
        <p:spPr>
          <a:xfrm rot="0">
            <a:off x="3072854" y="6802825"/>
            <a:ext cx="6507311" cy="2284209"/>
          </a:xfrm>
          <a:prstGeom prst="rect">
            <a:avLst/>
          </a:prstGeom>
        </p:spPr>
        <p:txBody>
          <a:bodyPr anchor="t" rtlCol="false" tIns="0" lIns="0" bIns="0" rIns="0">
            <a:spAutoFit/>
          </a:bodyPr>
          <a:lstStyle/>
          <a:p>
            <a:pPr algn="just" marL="0" indent="0" lvl="0">
              <a:lnSpc>
                <a:spcPts val="4502"/>
              </a:lnSpc>
            </a:pPr>
            <a:r>
              <a:rPr lang="en-US" sz="3489" spc="-321">
                <a:solidFill>
                  <a:srgbClr val="FFFFFF"/>
                </a:solidFill>
                <a:latin typeface="Inter Medium"/>
              </a:rPr>
              <a:t>Создать главного персонажа Зуко, обладающего возможностью бегать, прыгать, бить и использовать огненную магию </a:t>
            </a:r>
          </a:p>
        </p:txBody>
      </p:sp>
      <p:sp>
        <p:nvSpPr>
          <p:cNvPr name="TextBox 23" id="23"/>
          <p:cNvSpPr txBox="true"/>
          <p:nvPr/>
        </p:nvSpPr>
        <p:spPr>
          <a:xfrm rot="0">
            <a:off x="2543936" y="3240979"/>
            <a:ext cx="5240635" cy="1857987"/>
          </a:xfrm>
          <a:prstGeom prst="rect">
            <a:avLst/>
          </a:prstGeom>
        </p:spPr>
        <p:txBody>
          <a:bodyPr anchor="t" rtlCol="false" tIns="0" lIns="0" bIns="0" rIns="0">
            <a:spAutoFit/>
          </a:bodyPr>
          <a:lstStyle/>
          <a:p>
            <a:pPr algn="just" marL="0" indent="0" lvl="0">
              <a:lnSpc>
                <a:spcPts val="4883"/>
              </a:lnSpc>
            </a:pPr>
            <a:r>
              <a:rPr lang="en-US" sz="3487" spc="-209">
                <a:solidFill>
                  <a:srgbClr val="FFFFFF"/>
                </a:solidFill>
                <a:latin typeface="Inter Medium"/>
              </a:rPr>
              <a:t>Разработать концепцию и дизайн игры “Zuko: The Path to Redemption”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0111" r="0" b="-10111"/>
            </a:stretch>
          </a:blipFill>
        </p:spPr>
      </p:sp>
      <p:sp>
        <p:nvSpPr>
          <p:cNvPr name="TextBox 3" id="3"/>
          <p:cNvSpPr txBox="true"/>
          <p:nvPr/>
        </p:nvSpPr>
        <p:spPr>
          <a:xfrm rot="0">
            <a:off x="-418630" y="605928"/>
            <a:ext cx="14977661" cy="2054108"/>
          </a:xfrm>
          <a:prstGeom prst="rect">
            <a:avLst/>
          </a:prstGeom>
        </p:spPr>
        <p:txBody>
          <a:bodyPr anchor="t" rtlCol="false" tIns="0" lIns="0" bIns="0" rIns="0">
            <a:spAutoFit/>
          </a:bodyPr>
          <a:lstStyle/>
          <a:p>
            <a:pPr algn="ctr">
              <a:lnSpc>
                <a:spcPts val="15341"/>
              </a:lnSpc>
            </a:pPr>
            <a:r>
              <a:rPr lang="en-US" sz="15496" spc="-542">
                <a:solidFill>
                  <a:srgbClr val="FFFFFF"/>
                </a:solidFill>
                <a:latin typeface="210 수퍼사이즈 Black Box"/>
              </a:rPr>
              <a:t>MAIN MENU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0111" r="0" b="-10111"/>
            </a:stretch>
          </a:blipFill>
        </p:spPr>
      </p:sp>
      <p:sp>
        <p:nvSpPr>
          <p:cNvPr name="TextBox 3" id="3"/>
          <p:cNvSpPr txBox="true"/>
          <p:nvPr/>
        </p:nvSpPr>
        <p:spPr>
          <a:xfrm rot="0">
            <a:off x="-323619" y="605928"/>
            <a:ext cx="15927764" cy="2054108"/>
          </a:xfrm>
          <a:prstGeom prst="rect">
            <a:avLst/>
          </a:prstGeom>
        </p:spPr>
        <p:txBody>
          <a:bodyPr anchor="t" rtlCol="false" tIns="0" lIns="0" bIns="0" rIns="0">
            <a:spAutoFit/>
          </a:bodyPr>
          <a:lstStyle/>
          <a:p>
            <a:pPr algn="ctr">
              <a:lnSpc>
                <a:spcPts val="15341"/>
              </a:lnSpc>
            </a:pPr>
            <a:r>
              <a:rPr lang="en-US" sz="15496" spc="-542">
                <a:solidFill>
                  <a:srgbClr val="FFFFFF"/>
                </a:solidFill>
                <a:latin typeface="210 수퍼사이즈 Black Box"/>
              </a:rPr>
              <a:t>FIRST LEVEL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0111" r="0" b="-10111"/>
            </a:stretch>
          </a:blipFill>
        </p:spPr>
      </p:sp>
      <p:sp>
        <p:nvSpPr>
          <p:cNvPr name="TextBox 3" id="3"/>
          <p:cNvSpPr txBox="true"/>
          <p:nvPr/>
        </p:nvSpPr>
        <p:spPr>
          <a:xfrm rot="0">
            <a:off x="-323619" y="605928"/>
            <a:ext cx="18611619" cy="2054108"/>
          </a:xfrm>
          <a:prstGeom prst="rect">
            <a:avLst/>
          </a:prstGeom>
        </p:spPr>
        <p:txBody>
          <a:bodyPr anchor="t" rtlCol="false" tIns="0" lIns="0" bIns="0" rIns="0">
            <a:spAutoFit/>
          </a:bodyPr>
          <a:lstStyle/>
          <a:p>
            <a:pPr algn="ctr">
              <a:lnSpc>
                <a:spcPts val="15341"/>
              </a:lnSpc>
            </a:pPr>
            <a:r>
              <a:rPr lang="en-US" sz="15496" spc="-542">
                <a:solidFill>
                  <a:srgbClr val="FFFFFF"/>
                </a:solidFill>
                <a:latin typeface="210 수퍼사이즈 Black Box"/>
              </a:rPr>
              <a:t>SECOND LEVEL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0111" r="0" b="-10111"/>
            </a:stretch>
          </a:blipFill>
        </p:spPr>
      </p:sp>
      <p:sp>
        <p:nvSpPr>
          <p:cNvPr name="TextBox 3" id="3"/>
          <p:cNvSpPr txBox="true"/>
          <p:nvPr/>
        </p:nvSpPr>
        <p:spPr>
          <a:xfrm rot="0">
            <a:off x="-323619" y="605928"/>
            <a:ext cx="16269801" cy="2054108"/>
          </a:xfrm>
          <a:prstGeom prst="rect">
            <a:avLst/>
          </a:prstGeom>
        </p:spPr>
        <p:txBody>
          <a:bodyPr anchor="t" rtlCol="false" tIns="0" lIns="0" bIns="0" rIns="0">
            <a:spAutoFit/>
          </a:bodyPr>
          <a:lstStyle/>
          <a:p>
            <a:pPr algn="ctr">
              <a:lnSpc>
                <a:spcPts val="15341"/>
              </a:lnSpc>
            </a:pPr>
            <a:r>
              <a:rPr lang="en-US" sz="15496" spc="-542">
                <a:solidFill>
                  <a:srgbClr val="FFFFFF"/>
                </a:solidFill>
                <a:latin typeface="210 수퍼사이즈 Black Box"/>
              </a:rPr>
              <a:t>THIRD LEVEL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0111" r="0" b="-10111"/>
            </a:stretch>
          </a:blipFill>
        </p:spPr>
      </p:sp>
      <p:sp>
        <p:nvSpPr>
          <p:cNvPr name="TextBox 3" id="3"/>
          <p:cNvSpPr txBox="true"/>
          <p:nvPr/>
        </p:nvSpPr>
        <p:spPr>
          <a:xfrm rot="0">
            <a:off x="-418630" y="605928"/>
            <a:ext cx="11386271" cy="2054108"/>
          </a:xfrm>
          <a:prstGeom prst="rect">
            <a:avLst/>
          </a:prstGeom>
        </p:spPr>
        <p:txBody>
          <a:bodyPr anchor="t" rtlCol="false" tIns="0" lIns="0" bIns="0" rIns="0">
            <a:spAutoFit/>
          </a:bodyPr>
          <a:lstStyle/>
          <a:p>
            <a:pPr algn="ctr">
              <a:lnSpc>
                <a:spcPts val="15341"/>
              </a:lnSpc>
            </a:pPr>
            <a:r>
              <a:rPr lang="en-US" sz="15496" spc="-542">
                <a:solidFill>
                  <a:srgbClr val="FFFFFF"/>
                </a:solidFill>
                <a:latin typeface="210 수퍼사이즈 Black Box"/>
              </a:rPr>
              <a:t>CREDITS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0111" r="0" b="-10111"/>
            </a:stretch>
          </a:blipFill>
        </p:spPr>
      </p:sp>
      <p:grpSp>
        <p:nvGrpSpPr>
          <p:cNvPr name="Group 3" id="3"/>
          <p:cNvGrpSpPr/>
          <p:nvPr/>
        </p:nvGrpSpPr>
        <p:grpSpPr>
          <a:xfrm rot="0">
            <a:off x="1028700" y="1098473"/>
            <a:ext cx="16230600" cy="8090053"/>
            <a:chOff x="0" y="0"/>
            <a:chExt cx="5433327" cy="2708212"/>
          </a:xfrm>
        </p:grpSpPr>
        <p:sp>
          <p:nvSpPr>
            <p:cNvPr name="Freeform 4" id="4"/>
            <p:cNvSpPr/>
            <p:nvPr/>
          </p:nvSpPr>
          <p:spPr>
            <a:xfrm flipH="false" flipV="false" rot="0">
              <a:off x="0" y="0"/>
              <a:ext cx="5433327" cy="2708212"/>
            </a:xfrm>
            <a:custGeom>
              <a:avLst/>
              <a:gdLst/>
              <a:ahLst/>
              <a:cxnLst/>
              <a:rect r="r" b="b" t="t" l="l"/>
              <a:pathLst>
                <a:path h="2708212" w="5433327">
                  <a:moveTo>
                    <a:pt x="7155" y="0"/>
                  </a:moveTo>
                  <a:lnTo>
                    <a:pt x="5426172" y="0"/>
                  </a:lnTo>
                  <a:cubicBezTo>
                    <a:pt x="5430124" y="0"/>
                    <a:pt x="5433327" y="3203"/>
                    <a:pt x="5433327" y="7155"/>
                  </a:cubicBezTo>
                  <a:lnTo>
                    <a:pt x="5433327" y="2701057"/>
                  </a:lnTo>
                  <a:cubicBezTo>
                    <a:pt x="5433327" y="2702955"/>
                    <a:pt x="5432573" y="2704774"/>
                    <a:pt x="5431231" y="2706116"/>
                  </a:cubicBezTo>
                  <a:cubicBezTo>
                    <a:pt x="5429889" y="2707458"/>
                    <a:pt x="5428069" y="2708212"/>
                    <a:pt x="5426172" y="2708212"/>
                  </a:cubicBezTo>
                  <a:lnTo>
                    <a:pt x="7155" y="2708212"/>
                  </a:lnTo>
                  <a:cubicBezTo>
                    <a:pt x="5257" y="2708212"/>
                    <a:pt x="3437" y="2707458"/>
                    <a:pt x="2096" y="2706116"/>
                  </a:cubicBezTo>
                  <a:cubicBezTo>
                    <a:pt x="754" y="2704774"/>
                    <a:pt x="0" y="2702955"/>
                    <a:pt x="0" y="2701057"/>
                  </a:cubicBezTo>
                  <a:lnTo>
                    <a:pt x="0" y="7155"/>
                  </a:lnTo>
                  <a:cubicBezTo>
                    <a:pt x="0" y="5257"/>
                    <a:pt x="754" y="3437"/>
                    <a:pt x="2096" y="2096"/>
                  </a:cubicBezTo>
                  <a:cubicBezTo>
                    <a:pt x="3437" y="754"/>
                    <a:pt x="5257" y="0"/>
                    <a:pt x="7155" y="0"/>
                  </a:cubicBezTo>
                  <a:close/>
                </a:path>
              </a:pathLst>
            </a:custGeom>
            <a:solidFill>
              <a:srgbClr val="E14955">
                <a:alpha val="60000"/>
              </a:srgbClr>
            </a:solidFill>
          </p:spPr>
        </p:sp>
        <p:sp>
          <p:nvSpPr>
            <p:cNvPr name="TextBox 5" id="5"/>
            <p:cNvSpPr txBox="true"/>
            <p:nvPr/>
          </p:nvSpPr>
          <p:spPr>
            <a:xfrm>
              <a:off x="0" y="85725"/>
              <a:ext cx="5433327" cy="2622487"/>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793175" y="2810570"/>
            <a:ext cx="8701649" cy="1817193"/>
          </a:xfrm>
          <a:prstGeom prst="rect">
            <a:avLst/>
          </a:prstGeom>
        </p:spPr>
        <p:txBody>
          <a:bodyPr anchor="t" rtlCol="false" tIns="0" lIns="0" bIns="0" rIns="0">
            <a:spAutoFit/>
          </a:bodyPr>
          <a:lstStyle/>
          <a:p>
            <a:pPr algn="ctr">
              <a:lnSpc>
                <a:spcPts val="7120"/>
              </a:lnSpc>
            </a:pPr>
            <a:r>
              <a:rPr lang="en-US" sz="6357" spc="-406">
                <a:solidFill>
                  <a:srgbClr val="FFFFFF"/>
                </a:solidFill>
                <a:latin typeface="Inter Bold"/>
              </a:rPr>
              <a:t>CONCLUSION AND FINAL THOUGHTS</a:t>
            </a:r>
          </a:p>
        </p:txBody>
      </p:sp>
      <p:sp>
        <p:nvSpPr>
          <p:cNvPr name="TextBox 7" id="7"/>
          <p:cNvSpPr txBox="true"/>
          <p:nvPr/>
        </p:nvSpPr>
        <p:spPr>
          <a:xfrm rot="0">
            <a:off x="4257248" y="4931350"/>
            <a:ext cx="9773503" cy="2583180"/>
          </a:xfrm>
          <a:prstGeom prst="rect">
            <a:avLst/>
          </a:prstGeom>
        </p:spPr>
        <p:txBody>
          <a:bodyPr anchor="t" rtlCol="false" tIns="0" lIns="0" bIns="0" rIns="0">
            <a:spAutoFit/>
          </a:bodyPr>
          <a:lstStyle/>
          <a:p>
            <a:pPr algn="ctr" marL="0" indent="0" lvl="0">
              <a:lnSpc>
                <a:spcPts val="2564"/>
              </a:lnSpc>
              <a:spcBef>
                <a:spcPct val="0"/>
              </a:spcBef>
            </a:pPr>
            <a:r>
              <a:rPr lang="en-US" sz="1899" spc="113" u="none">
                <a:solidFill>
                  <a:srgbClr val="FFFFFF"/>
                </a:solidFill>
                <a:latin typeface="Inter"/>
              </a:rPr>
              <a:t>Lorem ipsum dolor sit amet, consectetur adipiscing elit, sed do eiusmod tempor incididunt ut labore et dolore magna aliqua. Ut enim ad minim veniam, quis nostrud exercitation ullamco laboris nisi ut aliquip ex ea commodo consequat.</a:t>
            </a:r>
          </a:p>
          <a:p>
            <a:pPr algn="ctr" marL="0" indent="0" lvl="0">
              <a:lnSpc>
                <a:spcPts val="2564"/>
              </a:lnSpc>
              <a:spcBef>
                <a:spcPct val="0"/>
              </a:spcBef>
            </a:pPr>
          </a:p>
          <a:p>
            <a:pPr algn="ctr" marL="0" indent="0" lvl="0">
              <a:lnSpc>
                <a:spcPts val="2564"/>
              </a:lnSpc>
              <a:spcBef>
                <a:spcPct val="0"/>
              </a:spcBef>
            </a:pPr>
            <a:r>
              <a:rPr lang="en-US" sz="1899" spc="113" u="none">
                <a:solidFill>
                  <a:srgbClr val="FFFFFF"/>
                </a:solidFill>
                <a:latin typeface="Inter"/>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DAF4ZrUjb9Q</dc:identifier>
  <dcterms:modified xsi:type="dcterms:W3CDTF">2011-08-01T06:04:30Z</dcterms:modified>
  <cp:revision>1</cp:revision>
  <dc:title>z</dc:title>
</cp:coreProperties>
</file>